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1"/>
  </p:notesMasterIdLst>
  <p:sldIdLst>
    <p:sldId id="257" r:id="rId2"/>
    <p:sldId id="4954" r:id="rId3"/>
    <p:sldId id="258" r:id="rId4"/>
    <p:sldId id="260" r:id="rId5"/>
    <p:sldId id="5139" r:id="rId6"/>
    <p:sldId id="302" r:id="rId7"/>
    <p:sldId id="5079" r:id="rId8"/>
    <p:sldId id="5080" r:id="rId9"/>
    <p:sldId id="4946" r:id="rId10"/>
    <p:sldId id="4949" r:id="rId11"/>
    <p:sldId id="4989" r:id="rId12"/>
    <p:sldId id="5098" r:id="rId13"/>
    <p:sldId id="5099" r:id="rId14"/>
    <p:sldId id="5100" r:id="rId15"/>
    <p:sldId id="5101" r:id="rId16"/>
    <p:sldId id="5102" r:id="rId17"/>
    <p:sldId id="5103" r:id="rId18"/>
    <p:sldId id="5104" r:id="rId19"/>
    <p:sldId id="5105" r:id="rId20"/>
    <p:sldId id="5106" r:id="rId21"/>
    <p:sldId id="5107" r:id="rId22"/>
    <p:sldId id="5108" r:id="rId23"/>
    <p:sldId id="5109" r:id="rId24"/>
    <p:sldId id="5110" r:id="rId25"/>
    <p:sldId id="5111" r:id="rId26"/>
    <p:sldId id="5112" r:id="rId27"/>
    <p:sldId id="5113" r:id="rId28"/>
    <p:sldId id="5114" r:id="rId29"/>
    <p:sldId id="5115" r:id="rId30"/>
    <p:sldId id="5116" r:id="rId31"/>
    <p:sldId id="5117" r:id="rId32"/>
    <p:sldId id="5118" r:id="rId33"/>
    <p:sldId id="5119" r:id="rId34"/>
    <p:sldId id="5120" r:id="rId35"/>
    <p:sldId id="5121" r:id="rId36"/>
    <p:sldId id="5122" r:id="rId37"/>
    <p:sldId id="5123" r:id="rId38"/>
    <p:sldId id="5124" r:id="rId39"/>
    <p:sldId id="5125" r:id="rId40"/>
    <p:sldId id="5126" r:id="rId41"/>
    <p:sldId id="5127" r:id="rId42"/>
    <p:sldId id="5128" r:id="rId43"/>
    <p:sldId id="5129" r:id="rId44"/>
    <p:sldId id="5130" r:id="rId45"/>
    <p:sldId id="5131" r:id="rId46"/>
    <p:sldId id="5132" r:id="rId47"/>
    <p:sldId id="5133" r:id="rId48"/>
    <p:sldId id="5134" r:id="rId49"/>
    <p:sldId id="5135" r:id="rId50"/>
    <p:sldId id="5136" r:id="rId51"/>
    <p:sldId id="5137" r:id="rId52"/>
    <p:sldId id="5138" r:id="rId53"/>
    <p:sldId id="303" r:id="rId54"/>
    <p:sldId id="5016" r:id="rId55"/>
    <p:sldId id="5025" r:id="rId56"/>
    <p:sldId id="5026" r:id="rId57"/>
    <p:sldId id="5047" r:id="rId58"/>
    <p:sldId id="4958" r:id="rId59"/>
    <p:sldId id="5028" r:id="rId60"/>
    <p:sldId id="5089" r:id="rId61"/>
    <p:sldId id="5088" r:id="rId62"/>
    <p:sldId id="5087" r:id="rId63"/>
    <p:sldId id="5042" r:id="rId64"/>
    <p:sldId id="5086" r:id="rId65"/>
    <p:sldId id="5055" r:id="rId66"/>
    <p:sldId id="5011" r:id="rId67"/>
    <p:sldId id="5030" r:id="rId68"/>
    <p:sldId id="5031" r:id="rId69"/>
    <p:sldId id="5081" r:id="rId70"/>
    <p:sldId id="5083" r:id="rId71"/>
    <p:sldId id="5082" r:id="rId72"/>
    <p:sldId id="5054" r:id="rId73"/>
    <p:sldId id="5017" r:id="rId74"/>
    <p:sldId id="5085" r:id="rId75"/>
    <p:sldId id="5059" r:id="rId76"/>
    <p:sldId id="5090" r:id="rId77"/>
    <p:sldId id="5049" r:id="rId78"/>
    <p:sldId id="5091" r:id="rId79"/>
    <p:sldId id="5040" r:id="rId80"/>
    <p:sldId id="5034" r:id="rId81"/>
    <p:sldId id="5048" r:id="rId82"/>
    <p:sldId id="5038" r:id="rId83"/>
    <p:sldId id="5039" r:id="rId84"/>
    <p:sldId id="5092" r:id="rId85"/>
    <p:sldId id="5093" r:id="rId86"/>
    <p:sldId id="5094" r:id="rId87"/>
    <p:sldId id="5095" r:id="rId88"/>
    <p:sldId id="5096" r:id="rId89"/>
    <p:sldId id="5097" r:id="rId90"/>
    <p:sldId id="5023" r:id="rId91"/>
    <p:sldId id="5022" r:id="rId92"/>
    <p:sldId id="4950" r:id="rId93"/>
    <p:sldId id="4926" r:id="rId94"/>
    <p:sldId id="4994" r:id="rId95"/>
    <p:sldId id="4928" r:id="rId96"/>
    <p:sldId id="4995" r:id="rId97"/>
    <p:sldId id="4929" r:id="rId98"/>
    <p:sldId id="4930" r:id="rId99"/>
    <p:sldId id="4931" r:id="rId100"/>
    <p:sldId id="4932" r:id="rId101"/>
    <p:sldId id="4956" r:id="rId102"/>
    <p:sldId id="4999" r:id="rId103"/>
    <p:sldId id="5024" r:id="rId104"/>
    <p:sldId id="5000" r:id="rId105"/>
    <p:sldId id="5001" r:id="rId106"/>
    <p:sldId id="5002" r:id="rId107"/>
    <p:sldId id="5003" r:id="rId108"/>
    <p:sldId id="5004" r:id="rId109"/>
    <p:sldId id="5005" r:id="rId110"/>
    <p:sldId id="5006" r:id="rId111"/>
    <p:sldId id="5018" r:id="rId112"/>
    <p:sldId id="5066" r:id="rId113"/>
    <p:sldId id="5072" r:id="rId114"/>
    <p:sldId id="5074" r:id="rId115"/>
    <p:sldId id="5064" r:id="rId116"/>
    <p:sldId id="5065" r:id="rId117"/>
    <p:sldId id="5068" r:id="rId118"/>
    <p:sldId id="5073" r:id="rId119"/>
    <p:sldId id="5069" r:id="rId120"/>
    <p:sldId id="5067" r:id="rId121"/>
    <p:sldId id="5007" r:id="rId122"/>
    <p:sldId id="5071" r:id="rId123"/>
    <p:sldId id="5019" r:id="rId124"/>
    <p:sldId id="5076" r:id="rId125"/>
    <p:sldId id="5075" r:id="rId126"/>
    <p:sldId id="5009" r:id="rId127"/>
    <p:sldId id="5008" r:id="rId128"/>
    <p:sldId id="5077" r:id="rId129"/>
    <p:sldId id="5078" r:id="rId130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6DA35F6-BD05-41BA-9E24-D9DCE1E747D9}">
          <p14:sldIdLst>
            <p14:sldId id="257"/>
            <p14:sldId id="4954"/>
            <p14:sldId id="258"/>
            <p14:sldId id="260"/>
            <p14:sldId id="5139"/>
            <p14:sldId id="302"/>
            <p14:sldId id="5079"/>
            <p14:sldId id="5080"/>
            <p14:sldId id="4946"/>
            <p14:sldId id="4949"/>
            <p14:sldId id="4989"/>
          </p14:sldIdLst>
        </p14:section>
        <p14:section name="PRACTICE QUESTIONS" id="{59A6D2BD-3B71-48B2-AFE7-55FB5A36CA23}">
          <p14:sldIdLst>
            <p14:sldId id="5098"/>
            <p14:sldId id="5099"/>
            <p14:sldId id="5100"/>
            <p14:sldId id="5101"/>
            <p14:sldId id="5102"/>
            <p14:sldId id="5103"/>
            <p14:sldId id="5104"/>
            <p14:sldId id="5105"/>
            <p14:sldId id="5106"/>
            <p14:sldId id="5107"/>
            <p14:sldId id="5108"/>
            <p14:sldId id="5109"/>
            <p14:sldId id="5110"/>
            <p14:sldId id="5111"/>
            <p14:sldId id="5112"/>
            <p14:sldId id="5113"/>
            <p14:sldId id="5114"/>
            <p14:sldId id="5115"/>
            <p14:sldId id="5116"/>
            <p14:sldId id="5117"/>
            <p14:sldId id="5118"/>
            <p14:sldId id="5119"/>
            <p14:sldId id="5120"/>
            <p14:sldId id="5121"/>
            <p14:sldId id="5122"/>
            <p14:sldId id="5123"/>
            <p14:sldId id="5124"/>
            <p14:sldId id="5125"/>
            <p14:sldId id="5126"/>
            <p14:sldId id="5127"/>
            <p14:sldId id="5128"/>
            <p14:sldId id="5129"/>
            <p14:sldId id="5130"/>
            <p14:sldId id="5131"/>
            <p14:sldId id="5132"/>
            <p14:sldId id="5133"/>
            <p14:sldId id="5134"/>
            <p14:sldId id="5135"/>
            <p14:sldId id="5136"/>
            <p14:sldId id="5137"/>
            <p14:sldId id="5138"/>
          </p14:sldIdLst>
        </p14:section>
        <p14:section name="OUTRO" id="{A30AD725-1F83-483A-B2A2-10606E0AD1C5}">
          <p14:sldIdLst>
            <p14:sldId id="303"/>
          </p14:sldIdLst>
        </p14:section>
        <p14:section name="1. DESCRIBE AI WORKLOADS" id="{257CFD05-85D7-4FE2-9F7E-16FEDA10DBB2}">
          <p14:sldIdLst>
            <p14:sldId id="5016"/>
            <p14:sldId id="5025"/>
            <p14:sldId id="5026"/>
            <p14:sldId id="5047"/>
            <p14:sldId id="4958"/>
            <p14:sldId id="5028"/>
            <p14:sldId id="5089"/>
            <p14:sldId id="5088"/>
            <p14:sldId id="5087"/>
            <p14:sldId id="5042"/>
            <p14:sldId id="5086"/>
            <p14:sldId id="5055"/>
            <p14:sldId id="5011"/>
            <p14:sldId id="5030"/>
            <p14:sldId id="5031"/>
          </p14:sldIdLst>
        </p14:section>
        <p14:section name="2. REVIEW RESPONSIBLE AI" id="{8F29EAAC-88D3-4F2F-A0E0-E47ADFC6190D}">
          <p14:sldIdLst>
            <p14:sldId id="5081"/>
            <p14:sldId id="5083"/>
            <p14:sldId id="5082"/>
            <p14:sldId id="5054"/>
          </p14:sldIdLst>
        </p14:section>
        <p14:section name="3. DESCRIBE MACHINE LEARNING" id="{89B27290-134C-4D33-8E67-DBB107E51C5F}">
          <p14:sldIdLst>
            <p14:sldId id="5017"/>
            <p14:sldId id="5085"/>
            <p14:sldId id="5059"/>
            <p14:sldId id="5090"/>
            <p14:sldId id="5049"/>
            <p14:sldId id="5091"/>
            <p14:sldId id="5040"/>
            <p14:sldId id="5034"/>
            <p14:sldId id="5048"/>
            <p14:sldId id="5038"/>
            <p14:sldId id="5039"/>
            <p14:sldId id="5092"/>
            <p14:sldId id="5093"/>
            <p14:sldId id="5094"/>
          </p14:sldIdLst>
        </p14:section>
        <p14:section name="4. COMPUTER VISION" id="{877149F3-4B40-4EDD-9AFD-3BD861880579}">
          <p14:sldIdLst>
            <p14:sldId id="5095"/>
            <p14:sldId id="5096"/>
            <p14:sldId id="5097"/>
          </p14:sldIdLst>
        </p14:section>
        <p14:section name="NLP" id="{F0F80A1D-D377-4AC0-8AE0-FA13297CB2B0}">
          <p14:sldIdLst/>
        </p14:section>
        <p14:section name="CONVERSATIONAL AI" id="{69CCAD51-6A91-47DD-9D81-C98E12CE6EF0}">
          <p14:sldIdLst/>
        </p14:section>
        <p14:section name="EXAM STUFF" id="{A66F3580-39C2-4FB3-BD3D-23F81ACFAF99}">
          <p14:sldIdLst>
            <p14:sldId id="5023"/>
            <p14:sldId id="5022"/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4"/>
            <p14:sldId id="5000"/>
            <p14:sldId id="5001"/>
            <p14:sldId id="5002"/>
            <p14:sldId id="5003"/>
            <p14:sldId id="5004"/>
            <p14:sldId id="5005"/>
            <p14:sldId id="5006"/>
          </p14:sldIdLst>
        </p14:section>
        <p14:section name="MISC" id="{4E2C79BC-2E77-4398-9EDC-EC3C45955A8C}">
          <p14:sldIdLst>
            <p14:sldId id="5018"/>
            <p14:sldId id="5066"/>
            <p14:sldId id="5072"/>
            <p14:sldId id="5074"/>
            <p14:sldId id="5064"/>
            <p14:sldId id="5065"/>
            <p14:sldId id="5068"/>
            <p14:sldId id="5073"/>
            <p14:sldId id="5069"/>
            <p14:sldId id="5067"/>
            <p14:sldId id="5007"/>
            <p14:sldId id="5071"/>
            <p14:sldId id="5019"/>
            <p14:sldId id="5076"/>
            <p14:sldId id="5075"/>
            <p14:sldId id="5009"/>
            <p14:sldId id="5008"/>
            <p14:sldId id="5077"/>
            <p14:sldId id="50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516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24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5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09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65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3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62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22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30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51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033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027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4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2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7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83994" y="113938"/>
            <a:ext cx="5504506" cy="1113576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Exam AI-900: Microsoft Azure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AI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EB6D4-81A8-4B3E-839D-20C84E6AE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26" y="1402244"/>
            <a:ext cx="2953230" cy="295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 (YouTube)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395741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Worldwide Learning (WWL) revisits the Azure role-based certs yearly</a:t>
            </a:r>
          </a:p>
          <a:p>
            <a:r>
              <a:rPr lang="en-US" dirty="0"/>
              <a:t>AI-900 updates on October 22, 2020</a:t>
            </a:r>
          </a:p>
          <a:p>
            <a:r>
              <a:rPr lang="en-US" dirty="0"/>
              <a:t>The updates are trivial and cosmetic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5B7FE7-797E-4CC9-AAE8-06C9149C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384" y="1924050"/>
            <a:ext cx="1434474" cy="1434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639E1D-BEC3-47B7-A226-04C32C8C7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246" y="2374134"/>
            <a:ext cx="4007978" cy="189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41954618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https://timw.info/89e3b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2678889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Cognitive Services multi-service account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Functions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664599-73C5-42ED-BF0E-7314465751BD}"/>
              </a:ext>
            </a:extLst>
          </p:cNvPr>
          <p:cNvGrpSpPr/>
          <p:nvPr/>
        </p:nvGrpSpPr>
        <p:grpSpPr>
          <a:xfrm>
            <a:off x="2664178" y="863774"/>
            <a:ext cx="6279444" cy="3592055"/>
            <a:chOff x="2664178" y="863774"/>
            <a:chExt cx="6279444" cy="3592055"/>
          </a:xfrm>
        </p:grpSpPr>
        <p:pic>
          <p:nvPicPr>
            <p:cNvPr id="2050" name="Picture 2" descr="azure functions cognitive services AI">
              <a:extLst>
                <a:ext uri="{FF2B5EF4-FFF2-40B4-BE49-F238E27FC236}">
                  <a16:creationId xmlns:a16="http://schemas.microsoft.com/office/drawing/2014/main" id="{82719F3A-097F-41E0-8CE5-51321F3B3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178" y="863774"/>
              <a:ext cx="6279444" cy="359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F3F96C-90F7-4CEC-A2CE-C6E1DDF2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4578" y="3871198"/>
              <a:ext cx="1689688" cy="523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65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42F30-CDED-4D18-B290-EEC7DAAC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754" y="912496"/>
            <a:ext cx="3812450" cy="3524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222A7E-654D-4ACC-857C-EA943932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8" y="912496"/>
            <a:ext cx="4466559" cy="36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3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D8F87F-AC9F-4550-B3D7-6F2DA416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5" y="1099835"/>
            <a:ext cx="4417145" cy="3119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84CD95-7CBB-4DE0-8A3A-4B53A7DB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233" y="1099835"/>
            <a:ext cx="4167912" cy="351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4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https://timw.info/bb965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Digital Asset Management (DAM) solution for image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objects and features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corporate brands/logos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Describe an image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Optical character recognition (OCR)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Generate thumbnail</a:t>
            </a:r>
          </a:p>
        </p:txBody>
      </p:sp>
      <p:pic>
        <p:nvPicPr>
          <p:cNvPr id="3" name="Picture 2" descr="Architecture for image classification">
            <a:extLst>
              <a:ext uri="{FF2B5EF4-FFF2-40B4-BE49-F238E27FC236}">
                <a16:creationId xmlns:a16="http://schemas.microsoft.com/office/drawing/2014/main" id="{6FB551E0-BEBD-458C-932F-712D1B1EA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888" y="1233045"/>
            <a:ext cx="4507645" cy="296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96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https://timw.info/31118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verification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Emotion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containers: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(10,000 persons)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Large Person Group (1M persons)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045720-F924-4777-B921-77D185825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290" y="1178983"/>
            <a:ext cx="5013959" cy="278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64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Indexer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https://timw.info/d0b4b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0DE5C-A771-478D-AFC8-781C0796DFFB}"/>
              </a:ext>
            </a:extLst>
          </p:cNvPr>
          <p:cNvSpPr txBox="1"/>
          <p:nvPr/>
        </p:nvSpPr>
        <p:spPr>
          <a:xfrm>
            <a:off x="109467" y="939627"/>
            <a:ext cx="4470400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Extract meaning from video and audio files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Index faces and spoken words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Great for making content available to vision- or hearing-challenged users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Content moderation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Media Services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Encoding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49C76C3-2659-46AF-809D-E21844597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689" y="1027679"/>
            <a:ext cx="4421844" cy="32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09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Moderator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https://timw.info/7eec2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39545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Checks text, image, and video content for potentially undesirable content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Profanity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Adult or "racy" content</a:t>
            </a:r>
          </a:p>
        </p:txBody>
      </p:sp>
      <p:pic>
        <p:nvPicPr>
          <p:cNvPr id="5122" name="Picture 2" descr="Content moderation architecture">
            <a:extLst>
              <a:ext uri="{FF2B5EF4-FFF2-40B4-BE49-F238E27FC236}">
                <a16:creationId xmlns:a16="http://schemas.microsoft.com/office/drawing/2014/main" id="{B4C623CD-F8C0-4FAE-BED0-DBDC56BBE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93" y="878274"/>
            <a:ext cx="4587984" cy="35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3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https://timw.info/18876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524D3-65A9-462B-BA5C-2DB18F0FD833}"/>
              </a:ext>
            </a:extLst>
          </p:cNvPr>
          <p:cNvSpPr txBox="1"/>
          <p:nvPr/>
        </p:nvSpPr>
        <p:spPr>
          <a:xfrm>
            <a:off x="109467" y="943947"/>
            <a:ext cx="351426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Speech-to-text: Transcribe audio from &gt;40 languages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Speaker recognition: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Voice signature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194" name="Picture 2" descr="Architecture">
            <a:extLst>
              <a:ext uri="{FF2B5EF4-FFF2-40B4-BE49-F238E27FC236}">
                <a16:creationId xmlns:a16="http://schemas.microsoft.com/office/drawing/2014/main" id="{CA35DF49-956F-40E2-813E-B871D5E5B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829" y="1115110"/>
            <a:ext cx="5271911" cy="291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23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AI-900 Practice Questions</a:t>
            </a:r>
          </a:p>
        </p:txBody>
      </p:sp>
    </p:spTree>
    <p:extLst>
      <p:ext uri="{BB962C8B-B14F-4D97-AF65-F5344CB8AC3E}">
        <p14:creationId xmlns:p14="http://schemas.microsoft.com/office/powerpoint/2010/main" val="11891882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447040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detection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Sentiment analysis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Entity extraction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People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Places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Organizations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Objects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Translator: 60 languages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2DD9E-BDAD-4CB3-AC0D-C3D48B61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75" y="1608396"/>
            <a:ext cx="6130433" cy="19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0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https://timw.info/c6ab1</a:t>
            </a:r>
          </a:p>
        </p:txBody>
      </p:sp>
      <p:pic>
        <p:nvPicPr>
          <p:cNvPr id="1026" name="Picture 2" descr="Cognitive Search architecture to convert unstructured into structured data">
            <a:extLst>
              <a:ext uri="{FF2B5EF4-FFF2-40B4-BE49-F238E27FC236}">
                <a16:creationId xmlns:a16="http://schemas.microsoft.com/office/drawing/2014/main" id="{B7AF6FA7-0600-409F-9573-847BA872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61" y="560553"/>
            <a:ext cx="8450077" cy="40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232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Web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https://timw.info/7640a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E08F3-77D1-46AF-B300-3B6B5BBC6F06}"/>
              </a:ext>
            </a:extLst>
          </p:cNvPr>
          <p:cNvSpPr txBox="1"/>
          <p:nvPr/>
        </p:nvSpPr>
        <p:spPr>
          <a:xfrm>
            <a:off x="109467" y="943947"/>
            <a:ext cx="4470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Retrieve answers from Bing search engine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Web pages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Videos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News</a:t>
            </a:r>
          </a:p>
        </p:txBody>
      </p:sp>
      <p:pic>
        <p:nvPicPr>
          <p:cNvPr id="6146" name="Picture 2" descr="Architecture diagram">
            <a:extLst>
              <a:ext uri="{FF2B5EF4-FFF2-40B4-BE49-F238E27FC236}">
                <a16:creationId xmlns:a16="http://schemas.microsoft.com/office/drawing/2014/main" id="{6CFFCAF8-05B6-441F-8471-49BE6606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901" y="720783"/>
            <a:ext cx="4780521" cy="370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55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313187213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680016" y="638964"/>
            <a:ext cx="44704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Chatbot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Computer programmed designed to mimic human interaction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Turn based text/audio conversation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Alternative UI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Understanding Intelligent Service (LUIS)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Cortana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63E90F4-F44E-4D95-87F5-8221BC030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004" y="1158184"/>
            <a:ext cx="3109953" cy="313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20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25400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Toolset to develop "intelligent agents"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Graphical: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Composer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Code: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SDK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C#, Python, JavaScript, Java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8B148-773B-4F8C-9412-40BA77537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237" y="1073926"/>
            <a:ext cx="4740683" cy="26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8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355533" y="4759051"/>
            <a:ext cx="278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https://timw.info/b04eb</a:t>
            </a:r>
          </a:p>
        </p:txBody>
      </p:sp>
      <p:pic>
        <p:nvPicPr>
          <p:cNvPr id="3074" name="Picture 2" descr="Architecture diagram">
            <a:extLst>
              <a:ext uri="{FF2B5EF4-FFF2-40B4-BE49-F238E27FC236}">
                <a16:creationId xmlns:a16="http://schemas.microsoft.com/office/drawing/2014/main" id="{1E656370-5D6E-4C76-ACEF-B8E84028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28" y="560553"/>
            <a:ext cx="5719678" cy="425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35302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https://timw.info/32e9e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0EBAFAAA-B773-4605-BA05-69114485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4" y="664570"/>
            <a:ext cx="7141331" cy="40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831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5415606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https://timw.info/azmon</a:t>
            </a:r>
          </a:p>
        </p:txBody>
      </p:sp>
      <p:pic>
        <p:nvPicPr>
          <p:cNvPr id="14338" name="Picture 2" descr="Azure Monitor overview">
            <a:extLst>
              <a:ext uri="{FF2B5EF4-FFF2-40B4-BE49-F238E27FC236}">
                <a16:creationId xmlns:a16="http://schemas.microsoft.com/office/drawing/2014/main" id="{4F56CD8F-5B6C-4C3B-A0D8-2308E67D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0" y="603621"/>
            <a:ext cx="7548179" cy="415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317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459CDA-ABB3-48F5-829C-59C203BE0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52" y="664737"/>
            <a:ext cx="7038095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70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A7D7D3-B409-496D-9DB7-965338BF7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9" y="639626"/>
            <a:ext cx="4895851" cy="43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35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9CFAC5-C636-4E96-AAED-AB780913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88" y="583785"/>
            <a:ext cx="7209524" cy="4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91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25CB92-328E-4656-B983-E75A6829F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00" y="695372"/>
            <a:ext cx="5400000" cy="4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4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24E459-0A62-47DB-8BDE-116899BD6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28" y="655214"/>
            <a:ext cx="7457143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83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93AC3A-377E-4210-A46C-FBAECCB1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49" y="736524"/>
            <a:ext cx="4866943" cy="417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48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EDA9AD-574E-4CEE-9DB4-A39C558E8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71" y="485849"/>
            <a:ext cx="7342857" cy="4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82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3641436" cy="5143500"/>
          </a:xfrm>
        </p:spPr>
        <p:txBody>
          <a:bodyPr anchor="ctr"/>
          <a:lstStyle/>
          <a:p>
            <a:r>
              <a:rPr lang="en-US" dirty="0"/>
              <a:t>Nashville, TN, US</a:t>
            </a:r>
          </a:p>
          <a:p>
            <a:r>
              <a:rPr lang="en-US" dirty="0"/>
              <a:t>Microsoft Certified Trainer (</a:t>
            </a:r>
            <a:r>
              <a:rPr lang="en-US" b="1" dirty="0">
                <a:solidFill>
                  <a:srgbClr val="FF0000"/>
                </a:solidFill>
              </a:rPr>
              <a:t>MCT</a:t>
            </a:r>
            <a:r>
              <a:rPr lang="en-US" dirty="0"/>
              <a:t>)</a:t>
            </a:r>
          </a:p>
          <a:p>
            <a:r>
              <a:rPr lang="en-US" b="1" dirty="0">
                <a:solidFill>
                  <a:srgbClr val="FF0000"/>
                </a:solidFill>
              </a:rPr>
              <a:t>MVP</a:t>
            </a:r>
            <a:r>
              <a:rPr lang="en-US" dirty="0"/>
              <a:t> (Cloud &amp; Datacenter Management)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Badges: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BE2A261-426F-4E9D-A2BE-3A21A8DE8FD3}"/>
              </a:ext>
            </a:extLst>
          </p:cNvPr>
          <p:cNvGrpSpPr/>
          <p:nvPr/>
        </p:nvGrpSpPr>
        <p:grpSpPr>
          <a:xfrm>
            <a:off x="8020467" y="1370011"/>
            <a:ext cx="558174" cy="1502880"/>
            <a:chOff x="8020467" y="1370011"/>
            <a:chExt cx="558174" cy="1502880"/>
          </a:xfrm>
        </p:grpSpPr>
        <p:pic>
          <p:nvPicPr>
            <p:cNvPr id="1026" name="Picture 2" descr="Image result for microsoft mvp logo">
              <a:extLst>
                <a:ext uri="{FF2B5EF4-FFF2-40B4-BE49-F238E27FC236}">
                  <a16:creationId xmlns:a16="http://schemas.microsoft.com/office/drawing/2014/main" id="{85B2107A-E062-439D-8C3B-70BE3E8D3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2856" y="1370011"/>
              <a:ext cx="513397" cy="855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0DE9E5-2243-495F-AACC-08E9AFEC0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0467" y="2314717"/>
              <a:ext cx="558174" cy="558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47A97F-6ABE-4BE6-8C67-60528D91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285" y="703519"/>
            <a:ext cx="5371429" cy="4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63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79A6B3-3F06-4C91-A18C-4870BC61F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57" y="664737"/>
            <a:ext cx="7314286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80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4E3C8E-397C-4020-B456-7E09BD532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763579"/>
            <a:ext cx="4982838" cy="415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00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91C99C-BCD7-46CF-92CD-5E5B5B42D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66" y="555552"/>
            <a:ext cx="7466667" cy="4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85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62B087-26F2-44D0-8516-1666A31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37" y="652390"/>
            <a:ext cx="4590726" cy="44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26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DF3654-4C52-476E-8950-B05D0CFFE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596209"/>
            <a:ext cx="6214612" cy="43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43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76CD5F-9B54-4B3F-A74C-901E1DE77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711" y="691980"/>
            <a:ext cx="4360482" cy="422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8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957062-330D-4AD4-8E5F-E7B373C62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53" y="597438"/>
            <a:ext cx="6408283" cy="431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6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60DCA9-415C-47FE-B102-9822B4CB9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750" y="704850"/>
            <a:ext cx="4210862" cy="43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87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DEE61F-761C-4063-A68B-0774482D2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763382"/>
            <a:ext cx="6290804" cy="38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74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Describe Artificial Intelligence (AI) Workloads</a:t>
            </a:r>
          </a:p>
          <a:p>
            <a:r>
              <a:rPr lang="en-US" dirty="0"/>
              <a:t>Review Responsible AI</a:t>
            </a:r>
          </a:p>
          <a:p>
            <a:r>
              <a:rPr lang="en-US" dirty="0"/>
              <a:t>Describe Machine Learning</a:t>
            </a:r>
          </a:p>
          <a:p>
            <a:r>
              <a:rPr lang="en-US" dirty="0"/>
              <a:t>Work with Computer Vision Workloads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2923BE-1139-474D-B132-FD842D2C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299" y="834285"/>
            <a:ext cx="4570107" cy="408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41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79784D-CB85-4336-A349-0F59BE405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71" y="707833"/>
            <a:ext cx="6979774" cy="397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84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21398-263E-4E35-9E36-14988C156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000" y="676325"/>
            <a:ext cx="5200000" cy="4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00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CD8D0F-B0E9-4230-8513-D23F2CA8C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682645"/>
            <a:ext cx="6979774" cy="403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04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B7BFFC-D326-4C97-AA9A-DA8E43B6D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675409"/>
            <a:ext cx="4566916" cy="43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23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3417D3-69C7-410B-AAC6-B994FCB8E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75" y="704482"/>
            <a:ext cx="6741650" cy="41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86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DEB336-B149-4F65-9DFF-A8892446B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705025"/>
            <a:ext cx="4517724" cy="425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74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FC7843-B7C3-4452-8C61-A04B058B1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772852"/>
            <a:ext cx="6995650" cy="414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64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44D695-7104-4C07-BE68-DF7B66A66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45" y="717118"/>
            <a:ext cx="4923809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69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2B395D-3EA3-4C9D-8058-1C2B9F6DA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78" y="602833"/>
            <a:ext cx="7257143" cy="4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25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  <a:p>
            <a:pPr lvl="1"/>
            <a:r>
              <a:rPr lang="en-US" dirty="0"/>
              <a:t>Face</a:t>
            </a:r>
          </a:p>
          <a:p>
            <a:r>
              <a:rPr lang="en-US" dirty="0"/>
              <a:t>Language</a:t>
            </a:r>
          </a:p>
          <a:p>
            <a:pPr lvl="1"/>
            <a:r>
              <a:rPr lang="en-US" dirty="0"/>
              <a:t>Text Analytics</a:t>
            </a:r>
          </a:p>
          <a:p>
            <a:pPr lvl="1"/>
            <a:r>
              <a:rPr lang="en-US" dirty="0"/>
              <a:t>Translator</a:t>
            </a:r>
          </a:p>
          <a:p>
            <a:pPr lvl="1"/>
            <a:r>
              <a:rPr lang="en-US" dirty="0"/>
              <a:t>Speech</a:t>
            </a:r>
          </a:p>
          <a:p>
            <a:pPr lvl="1"/>
            <a:r>
              <a:rPr lang="en-US" dirty="0"/>
              <a:t>LUIS</a:t>
            </a:r>
          </a:p>
          <a:p>
            <a:r>
              <a:rPr lang="en-US" dirty="0"/>
              <a:t>Conversational AI Workloads</a:t>
            </a:r>
          </a:p>
          <a:p>
            <a:pPr lvl="1"/>
            <a:r>
              <a:rPr lang="en-US" dirty="0" err="1"/>
              <a:t>QnA</a:t>
            </a:r>
            <a:r>
              <a:rPr lang="en-US" dirty="0"/>
              <a:t> Maker</a:t>
            </a:r>
          </a:p>
          <a:p>
            <a:pPr lvl="1"/>
            <a:r>
              <a:rPr lang="en-US" dirty="0"/>
              <a:t>Azure Bot Framework</a:t>
            </a:r>
          </a:p>
          <a:p>
            <a:r>
              <a:rPr lang="en-US" dirty="0"/>
              <a:t>AI-900 practice 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CD5340-03CE-4B29-B440-A803DA0F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49" y="718542"/>
            <a:ext cx="4857431" cy="419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220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32FA4E-7DF3-474C-8B95-769D0C09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14" y="617118"/>
            <a:ext cx="7228571" cy="4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99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CB765F-9435-4CD1-8C86-D0626D4D4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626395"/>
            <a:ext cx="4798674" cy="43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54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75E97-9418-4C48-8B74-6EEE3B781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50" y="628706"/>
            <a:ext cx="7400000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12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665A86-FD54-4C3A-8218-FBD03308B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740" y="711004"/>
            <a:ext cx="4653783" cy="420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73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F2D833-4189-45C8-9788-A8B1AE398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43" y="657277"/>
            <a:ext cx="7485714" cy="4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4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635629-0C24-4234-82FB-99C37C29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688" y="674485"/>
            <a:ext cx="4768787" cy="42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49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8A1282-23D3-483F-B4AD-63E03DDAA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652844"/>
            <a:ext cx="6879764" cy="413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8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43DAF2-9B66-4123-90CA-B0066495F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601447"/>
            <a:ext cx="4324052" cy="43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62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BE9561-8448-4D49-B060-F4CFC902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905" y="1009845"/>
            <a:ext cx="6476190" cy="3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75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Conversational AI</a:t>
            </a:r>
          </a:p>
          <a:p>
            <a:pPr lvl="1"/>
            <a:r>
              <a:rPr lang="en-US" dirty="0" err="1"/>
              <a:t>QnA</a:t>
            </a:r>
            <a:r>
              <a:rPr lang="en-US" dirty="0"/>
              <a:t> Maker</a:t>
            </a:r>
          </a:p>
          <a:p>
            <a:pPr lvl="1"/>
            <a:r>
              <a:rPr lang="en-US" dirty="0"/>
              <a:t>Azure Bot Framework</a:t>
            </a:r>
          </a:p>
          <a:p>
            <a:r>
              <a:rPr lang="en-US" dirty="0"/>
              <a:t>Exam AI-900 practice questions</a:t>
            </a:r>
          </a:p>
        </p:txBody>
      </p:sp>
    </p:spTree>
    <p:extLst>
      <p:ext uri="{BB962C8B-B14F-4D97-AF65-F5344CB8AC3E}">
        <p14:creationId xmlns:p14="http://schemas.microsoft.com/office/powerpoint/2010/main" val="149144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12AA91-9CFA-4F89-B4D9-0C7CE020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78" y="923944"/>
            <a:ext cx="5457143" cy="3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8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8E7BA2-6581-4AE6-855C-8A73468F2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571" y="919369"/>
            <a:ext cx="6542857" cy="3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654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6BA7-F313-4F14-9D5B-8063DA36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AI-900 Practice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99AF4-7FEB-4CA4-BCF5-141E34173CDA}"/>
              </a:ext>
            </a:extLst>
          </p:cNvPr>
          <p:cNvSpPr txBox="1"/>
          <p:nvPr/>
        </p:nvSpPr>
        <p:spPr>
          <a:xfrm>
            <a:off x="8015736" y="4914420"/>
            <a:ext cx="1460907" cy="19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timw.info/</a:t>
            </a:r>
            <a:r>
              <a:rPr lang="en-US" sz="1100" dirty="0" err="1">
                <a:solidFill>
                  <a:srgbClr val="0070C0"/>
                </a:solidFill>
              </a:rPr>
              <a:t>udemy</a:t>
            </a:r>
            <a:endParaRPr lang="en-US" sz="11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92406D-CE25-4563-B5DA-622051A2E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909" y="813050"/>
            <a:ext cx="5152381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68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50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timw.info/ai900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Courses: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20" y="1397163"/>
            <a:ext cx="2926779" cy="224966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69A05A7-765E-42E7-94C5-5639227063F9}"/>
              </a:ext>
            </a:extLst>
          </p:cNvPr>
          <p:cNvGrpSpPr/>
          <p:nvPr/>
        </p:nvGrpSpPr>
        <p:grpSpPr>
          <a:xfrm>
            <a:off x="8020467" y="1474232"/>
            <a:ext cx="558174" cy="1502880"/>
            <a:chOff x="8020467" y="1370011"/>
            <a:chExt cx="558174" cy="1502880"/>
          </a:xfrm>
        </p:grpSpPr>
        <p:pic>
          <p:nvPicPr>
            <p:cNvPr id="7" name="Picture 2" descr="Image result for microsoft mvp logo">
              <a:extLst>
                <a:ext uri="{FF2B5EF4-FFF2-40B4-BE49-F238E27FC236}">
                  <a16:creationId xmlns:a16="http://schemas.microsoft.com/office/drawing/2014/main" id="{7604C25E-AB6D-4507-871F-9ECA8C877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2856" y="1370011"/>
              <a:ext cx="513397" cy="855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3C647B-CCC8-4F61-8727-20D996B50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0467" y="2314717"/>
              <a:ext cx="558174" cy="558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 Terminology</a:t>
            </a:r>
          </a:p>
        </p:txBody>
      </p:sp>
    </p:spTree>
    <p:extLst>
      <p:ext uri="{BB962C8B-B14F-4D97-AF65-F5344CB8AC3E}">
        <p14:creationId xmlns:p14="http://schemas.microsoft.com/office/powerpoint/2010/main" val="7658385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(AI)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technique that enables computers to mimic human intelligence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BDA74-851D-405B-ABC5-8900A380A2A2}"/>
              </a:ext>
            </a:extLst>
          </p:cNvPr>
          <p:cNvSpPr txBox="1"/>
          <p:nvPr/>
        </p:nvSpPr>
        <p:spPr>
          <a:xfrm>
            <a:off x="6932605" y="4753479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https://timw.info/2bdb4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B808C-2B26-447D-8CC5-25AABD0D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7" y="2243200"/>
            <a:ext cx="8714286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AI that includes techniques that enable machines to improve at tasks with experience</a:t>
            </a:r>
          </a:p>
          <a:p>
            <a:pPr lvl="1"/>
            <a:r>
              <a:rPr lang="en-US" dirty="0"/>
              <a:t>The system "learns" without being explicitly programmed to do so</a:t>
            </a:r>
          </a:p>
          <a:p>
            <a:r>
              <a:rPr lang="en-US" dirty="0"/>
              <a:t>Supervised</a:t>
            </a:r>
          </a:p>
          <a:p>
            <a:r>
              <a:rPr lang="en-US" dirty="0"/>
              <a:t>Unsupervised</a:t>
            </a:r>
          </a:p>
        </p:txBody>
      </p:sp>
    </p:spTree>
    <p:extLst>
      <p:ext uri="{BB962C8B-B14F-4D97-AF65-F5344CB8AC3E}">
        <p14:creationId xmlns:p14="http://schemas.microsoft.com/office/powerpoint/2010/main" val="40351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AI Schema</a:t>
            </a:r>
          </a:p>
        </p:txBody>
      </p:sp>
      <p:pic>
        <p:nvPicPr>
          <p:cNvPr id="12290" name="Picture 2" descr="Relationship diagram: AI vs. machine learning vs. deep learning">
            <a:extLst>
              <a:ext uri="{FF2B5EF4-FFF2-40B4-BE49-F238E27FC236}">
                <a16:creationId xmlns:a16="http://schemas.microsoft.com/office/drawing/2014/main" id="{77B58FBD-9C28-4262-88BF-DB9105A6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4" y="681038"/>
            <a:ext cx="6124575" cy="423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https://timw.info/c7769</a:t>
            </a:r>
          </a:p>
        </p:txBody>
      </p:sp>
    </p:spTree>
    <p:extLst>
      <p:ext uri="{BB962C8B-B14F-4D97-AF65-F5344CB8AC3E}">
        <p14:creationId xmlns:p14="http://schemas.microsoft.com/office/powerpoint/2010/main" val="148565496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Technology Stack Overview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Spark on Azure (</a:t>
            </a:r>
            <a:r>
              <a:rPr lang="en-US" dirty="0" err="1"/>
              <a:t>MMLSpark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HDInsight</a:t>
            </a:r>
          </a:p>
          <a:p>
            <a:pPr lvl="1"/>
            <a:r>
              <a:rPr lang="en-US" dirty="0"/>
              <a:t>Databricks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</a:t>
            </a:r>
          </a:p>
          <a:p>
            <a:r>
              <a:rPr lang="en-US" dirty="0"/>
              <a:t>Azure Cognitive Search</a:t>
            </a:r>
          </a:p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12446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timw.info/ai900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85B13-7D00-4082-A124-5238D3703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659" y="621859"/>
            <a:ext cx="6234682" cy="389978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580027-CD03-4582-A762-B9426F634405}"/>
              </a:ext>
            </a:extLst>
          </p:cNvPr>
          <p:cNvSpPr/>
          <p:nvPr/>
        </p:nvSpPr>
        <p:spPr>
          <a:xfrm>
            <a:off x="285750" y="3792947"/>
            <a:ext cx="2863850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5836893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DADD2-1366-48C7-9647-BDA15F2CC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30" y="724588"/>
            <a:ext cx="6128711" cy="386011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DC72E3-5572-4328-A965-4CA5323427E9}"/>
              </a:ext>
            </a:extLst>
          </p:cNvPr>
          <p:cNvSpPr/>
          <p:nvPr/>
        </p:nvSpPr>
        <p:spPr>
          <a:xfrm>
            <a:off x="285750" y="3792947"/>
            <a:ext cx="2863850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Language Processing (NLP)</a:t>
            </a:r>
          </a:p>
        </p:txBody>
      </p:sp>
    </p:spTree>
    <p:extLst>
      <p:ext uri="{BB962C8B-B14F-4D97-AF65-F5344CB8AC3E}">
        <p14:creationId xmlns:p14="http://schemas.microsoft.com/office/powerpoint/2010/main" val="8143064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1ED1F-DFEE-46E7-8513-0976B71AA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67" y="705410"/>
            <a:ext cx="6466066" cy="380308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1A6181B-5088-43FA-B198-4B68505C8675}"/>
              </a:ext>
            </a:extLst>
          </p:cNvPr>
          <p:cNvSpPr/>
          <p:nvPr/>
        </p:nvSpPr>
        <p:spPr>
          <a:xfrm>
            <a:off x="285750" y="3792947"/>
            <a:ext cx="2863850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Conversational AI</a:t>
            </a:r>
          </a:p>
        </p:txBody>
      </p:sp>
    </p:spTree>
    <p:extLst>
      <p:ext uri="{BB962C8B-B14F-4D97-AF65-F5344CB8AC3E}">
        <p14:creationId xmlns:p14="http://schemas.microsoft.com/office/powerpoint/2010/main" val="12842650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18660-1EE6-4374-AD16-58438EF1F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613002"/>
            <a:ext cx="5461000" cy="393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860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0759A-D329-46BB-86D1-1B64780E6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977" y="642701"/>
            <a:ext cx="5176046" cy="385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65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9135037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https://timw.info/caa25</a:t>
            </a:r>
          </a:p>
        </p:txBody>
      </p:sp>
      <p:pic>
        <p:nvPicPr>
          <p:cNvPr id="4098" name="Picture 2" descr="Architecture for image classification">
            <a:extLst>
              <a:ext uri="{FF2B5EF4-FFF2-40B4-BE49-F238E27FC236}">
                <a16:creationId xmlns:a16="http://schemas.microsoft.com/office/drawing/2014/main" id="{9EA001D7-F219-4DC9-BD1A-1AFB5D09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37" y="636019"/>
            <a:ext cx="6171525" cy="40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0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Newsfeed Ingestion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C3083825-45F6-419C-8D3D-9CBF915B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79" y="560553"/>
            <a:ext cx="3752238" cy="44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https://timw.info/c0015</a:t>
            </a:r>
          </a:p>
        </p:txBody>
      </p:sp>
    </p:spTree>
    <p:extLst>
      <p:ext uri="{BB962C8B-B14F-4D97-AF65-F5344CB8AC3E}">
        <p14:creationId xmlns:p14="http://schemas.microsoft.com/office/powerpoint/2010/main" val="30437828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Things (IoT)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https://timw.info/3f2c0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57685F48-D2BE-4A22-8D4F-37B07E9A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025"/>
            <a:ext cx="9144000" cy="39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0733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Responsible AI</a:t>
            </a:r>
          </a:p>
        </p:txBody>
      </p:sp>
    </p:spTree>
    <p:extLst>
      <p:ext uri="{BB962C8B-B14F-4D97-AF65-F5344CB8AC3E}">
        <p14:creationId xmlns:p14="http://schemas.microsoft.com/office/powerpoint/2010/main" val="174031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FBB3-FC29-4CD8-9132-8AC1882E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Microsoft's Position on AI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1F987-7D9F-4448-95B0-12EE49F30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"We are committed to the advancement of AI driven by ethical principles that put people first."</a:t>
            </a:r>
          </a:p>
          <a:p>
            <a:r>
              <a:rPr lang="en-US" dirty="0"/>
              <a:t>Reference: https://timw.info/01bdb</a:t>
            </a:r>
          </a:p>
        </p:txBody>
      </p:sp>
    </p:spTree>
    <p:extLst>
      <p:ext uri="{BB962C8B-B14F-4D97-AF65-F5344CB8AC3E}">
        <p14:creationId xmlns:p14="http://schemas.microsoft.com/office/powerpoint/2010/main" val="22671796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33D3F-16DC-4641-97DC-9A398B62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Responsible AI Principles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094A2-548C-4D58-83E8-B5006D8908FC}"/>
              </a:ext>
            </a:extLst>
          </p:cNvPr>
          <p:cNvSpPr txBox="1"/>
          <p:nvPr/>
        </p:nvSpPr>
        <p:spPr>
          <a:xfrm>
            <a:off x="1492250" y="4755634"/>
            <a:ext cx="2400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https://timw.info/880e4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69BFE-A873-43B7-B015-E03801DC8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59" y="1039100"/>
            <a:ext cx="4491282" cy="3065300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752CB26-FE16-45CA-99A1-C18ED7ADE311}"/>
              </a:ext>
            </a:extLst>
          </p:cNvPr>
          <p:cNvSpPr/>
          <p:nvPr/>
        </p:nvSpPr>
        <p:spPr>
          <a:xfrm>
            <a:off x="5264150" y="825500"/>
            <a:ext cx="3613150" cy="560552"/>
          </a:xfrm>
          <a:prstGeom prst="wedgeRectCallout">
            <a:avLst>
              <a:gd name="adj1" fmla="val -147371"/>
              <a:gd name="adj2" fmla="val 4890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treat all people fairly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6DC6A7F-2E25-4D28-8942-5E13C0AF790F}"/>
              </a:ext>
            </a:extLst>
          </p:cNvPr>
          <p:cNvSpPr/>
          <p:nvPr/>
        </p:nvSpPr>
        <p:spPr>
          <a:xfrm>
            <a:off x="5264150" y="1511300"/>
            <a:ext cx="3613150" cy="560552"/>
          </a:xfrm>
          <a:prstGeom prst="wedgeRectCallout">
            <a:avLst>
              <a:gd name="adj1" fmla="val -112397"/>
              <a:gd name="adj2" fmla="val -3152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perform reliably and safely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10428C2-11F7-4093-8EEF-135913DBD4F5}"/>
              </a:ext>
            </a:extLst>
          </p:cNvPr>
          <p:cNvSpPr/>
          <p:nvPr/>
        </p:nvSpPr>
        <p:spPr>
          <a:xfrm>
            <a:off x="5264150" y="2197100"/>
            <a:ext cx="3613150" cy="560552"/>
          </a:xfrm>
          <a:prstGeom prst="wedgeRectCallout">
            <a:avLst>
              <a:gd name="adj1" fmla="val -73909"/>
              <a:gd name="adj2" fmla="val -8589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be secure and respect privacy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D65EF37-7F03-4824-AB61-DF278813A637}"/>
              </a:ext>
            </a:extLst>
          </p:cNvPr>
          <p:cNvSpPr/>
          <p:nvPr/>
        </p:nvSpPr>
        <p:spPr>
          <a:xfrm>
            <a:off x="5264150" y="2882900"/>
            <a:ext cx="3613150" cy="560552"/>
          </a:xfrm>
          <a:prstGeom prst="wedgeRectCallout">
            <a:avLst>
              <a:gd name="adj1" fmla="val -145965"/>
              <a:gd name="adj2" fmla="val -4851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empower everyone and engage people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70BF173D-FDD7-41EE-98F1-C5173120B2D9}"/>
              </a:ext>
            </a:extLst>
          </p:cNvPr>
          <p:cNvSpPr/>
          <p:nvPr/>
        </p:nvSpPr>
        <p:spPr>
          <a:xfrm>
            <a:off x="5264150" y="3568700"/>
            <a:ext cx="3613150" cy="560552"/>
          </a:xfrm>
          <a:prstGeom prst="wedgeRectCallout">
            <a:avLst>
              <a:gd name="adj1" fmla="val -108004"/>
              <a:gd name="adj2" fmla="val -11421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be understandable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5ED0554A-1756-4CD5-8639-EA858519562B}"/>
              </a:ext>
            </a:extLst>
          </p:cNvPr>
          <p:cNvSpPr/>
          <p:nvPr/>
        </p:nvSpPr>
        <p:spPr>
          <a:xfrm>
            <a:off x="5264150" y="4254500"/>
            <a:ext cx="3613150" cy="560552"/>
          </a:xfrm>
          <a:prstGeom prst="wedgeRectCallout">
            <a:avLst>
              <a:gd name="adj1" fmla="val -70042"/>
              <a:gd name="adj2" fmla="val -1685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People should be accountable for AI systems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3F3C7F-5F63-4DF9-9A5A-66FD09C056D3}"/>
              </a:ext>
            </a:extLst>
          </p:cNvPr>
          <p:cNvSpPr/>
          <p:nvPr/>
        </p:nvSpPr>
        <p:spPr>
          <a:xfrm>
            <a:off x="446759" y="4201947"/>
            <a:ext cx="4491282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Examples: https://timw.info/rai</a:t>
            </a:r>
          </a:p>
        </p:txBody>
      </p:sp>
    </p:spTree>
    <p:extLst>
      <p:ext uri="{BB962C8B-B14F-4D97-AF65-F5344CB8AC3E}">
        <p14:creationId xmlns:p14="http://schemas.microsoft.com/office/powerpoint/2010/main" val="35223160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Responsible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https://timw.info/84db2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4CAA2A-AD94-44B6-B57D-E278123A5D44}"/>
              </a:ext>
            </a:extLst>
          </p:cNvPr>
          <p:cNvGrpSpPr/>
          <p:nvPr/>
        </p:nvGrpSpPr>
        <p:grpSpPr>
          <a:xfrm>
            <a:off x="1405660" y="560553"/>
            <a:ext cx="6348413" cy="4366134"/>
            <a:chOff x="1405660" y="560553"/>
            <a:chExt cx="6348413" cy="4366134"/>
          </a:xfrm>
        </p:grpSpPr>
        <p:pic>
          <p:nvPicPr>
            <p:cNvPr id="1026" name="Picture 2" descr="Values AI needs to respect">
              <a:extLst>
                <a:ext uri="{FF2B5EF4-FFF2-40B4-BE49-F238E27FC236}">
                  <a16:creationId xmlns:a16="http://schemas.microsoft.com/office/drawing/2014/main" id="{5A5BB41B-F28F-482B-8398-6D4801A68E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660" y="560553"/>
              <a:ext cx="6348413" cy="4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F68054-7D83-4CAC-A0AD-4BF35749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961" y="4321042"/>
              <a:ext cx="2961905" cy="523810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ED36EF-31AF-4BE3-A15D-AE4229D5A501}"/>
              </a:ext>
            </a:extLst>
          </p:cNvPr>
          <p:cNvSpPr/>
          <p:nvPr/>
        </p:nvSpPr>
        <p:spPr>
          <a:xfrm>
            <a:off x="2500312" y="4515763"/>
            <a:ext cx="4143375" cy="421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Compliance Manager</a:t>
            </a:r>
          </a:p>
        </p:txBody>
      </p:sp>
    </p:spTree>
    <p:extLst>
      <p:ext uri="{BB962C8B-B14F-4D97-AF65-F5344CB8AC3E}">
        <p14:creationId xmlns:p14="http://schemas.microsoft.com/office/powerpoint/2010/main" val="36097851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677256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AI that includes techniques that enable machines to improve at tasks with experience</a:t>
            </a:r>
          </a:p>
          <a:p>
            <a:r>
              <a:rPr lang="en-US" dirty="0"/>
              <a:t>Supervised</a:t>
            </a:r>
          </a:p>
          <a:p>
            <a:pPr lvl="1"/>
            <a:r>
              <a:rPr lang="en-US" dirty="0"/>
              <a:t>Regression: Predicting numeric data</a:t>
            </a:r>
          </a:p>
          <a:p>
            <a:pPr lvl="1"/>
            <a:r>
              <a:rPr lang="en-US" dirty="0"/>
              <a:t>Classification: Organizing non-numeric, discrete data</a:t>
            </a:r>
          </a:p>
          <a:p>
            <a:r>
              <a:rPr lang="en-US" dirty="0"/>
              <a:t>Unsupervised</a:t>
            </a:r>
          </a:p>
          <a:p>
            <a:pPr lvl="1"/>
            <a:r>
              <a:rPr lang="en-US" dirty="0"/>
              <a:t>Clustering</a:t>
            </a:r>
          </a:p>
          <a:p>
            <a:pPr lvl="2"/>
            <a:r>
              <a:rPr lang="en-US" dirty="0"/>
              <a:t>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280144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https://timw.info/37a04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3AF76F76-1B2C-4BFD-9FE0-D8396AABB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44" y="643604"/>
            <a:ext cx="7276126" cy="409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0F827B-F4CA-4097-8981-08E64373730E}"/>
              </a:ext>
            </a:extLst>
          </p:cNvPr>
          <p:cNvSpPr/>
          <p:nvPr/>
        </p:nvSpPr>
        <p:spPr>
          <a:xfrm>
            <a:off x="273050" y="927100"/>
            <a:ext cx="2578100" cy="132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(Descriptive attribute) engineering vs. feature selection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7853A5-FDDC-4913-A715-31DC14BE1555}"/>
              </a:ext>
            </a:extLst>
          </p:cNvPr>
          <p:cNvSpPr/>
          <p:nvPr/>
        </p:nvSpPr>
        <p:spPr>
          <a:xfrm>
            <a:off x="6286500" y="3655346"/>
            <a:ext cx="2311400" cy="844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Label: What you're trying to forecast</a:t>
            </a:r>
          </a:p>
        </p:txBody>
      </p:sp>
    </p:spTree>
    <p:extLst>
      <p:ext uri="{BB962C8B-B14F-4D97-AF65-F5344CB8AC3E}">
        <p14:creationId xmlns:p14="http://schemas.microsoft.com/office/powerpoint/2010/main" val="2419818290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https://timw.info/de625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Machine Learning Service</a:t>
            </a:r>
          </a:p>
        </p:txBody>
      </p:sp>
      <p:pic>
        <p:nvPicPr>
          <p:cNvPr id="1026" name="Picture 2" descr="azureml">
            <a:extLst>
              <a:ext uri="{FF2B5EF4-FFF2-40B4-BE49-F238E27FC236}">
                <a16:creationId xmlns:a16="http://schemas.microsoft.com/office/drawing/2014/main" id="{849C15BB-CFDE-449A-96E3-BD2097A25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2975"/>
            <a:ext cx="9144000" cy="325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297611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https://timw.info/772f8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6FA230-777F-4362-90D5-5631AC3CC900}"/>
              </a:ext>
            </a:extLst>
          </p:cNvPr>
          <p:cNvGrpSpPr/>
          <p:nvPr/>
        </p:nvGrpSpPr>
        <p:grpSpPr>
          <a:xfrm>
            <a:off x="199542" y="223263"/>
            <a:ext cx="8446376" cy="4378233"/>
            <a:chOff x="805778" y="958877"/>
            <a:chExt cx="7291499" cy="3517624"/>
          </a:xfrm>
        </p:grpSpPr>
        <p:pic>
          <p:nvPicPr>
            <p:cNvPr id="16386" name="Picture 2">
              <a:extLst>
                <a:ext uri="{FF2B5EF4-FFF2-40B4-BE49-F238E27FC236}">
                  <a16:creationId xmlns:a16="http://schemas.microsoft.com/office/drawing/2014/main" id="{FA4FD6CB-9F39-4C22-ADCE-7224C61F6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456" y="1099787"/>
              <a:ext cx="7034821" cy="337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AE1663-E388-4AF5-A7E1-ED4646736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778" y="958877"/>
              <a:ext cx="7209524" cy="702775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Blob Storage and Data Lake Storage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EDA5C9-71F2-43A4-9E9B-F7F20E02A441}"/>
              </a:ext>
            </a:extLst>
          </p:cNvPr>
          <p:cNvSpPr/>
          <p:nvPr/>
        </p:nvSpPr>
        <p:spPr>
          <a:xfrm>
            <a:off x="805778" y="4555013"/>
            <a:ext cx="3431458" cy="4437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CSV, JSON</a:t>
            </a:r>
          </a:p>
        </p:txBody>
      </p:sp>
    </p:spTree>
    <p:extLst>
      <p:ext uri="{BB962C8B-B14F-4D97-AF65-F5344CB8AC3E}">
        <p14:creationId xmlns:p14="http://schemas.microsoft.com/office/powerpoint/2010/main" val="3324829498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https://timw.info/a1df2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Dataset &amp; Datastore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72337CA-E582-41AC-8C92-10BC026D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375"/>
            <a:ext cx="9144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82A7706-59E8-4FF6-8F52-97203E7980A8}"/>
              </a:ext>
            </a:extLst>
          </p:cNvPr>
          <p:cNvSpPr/>
          <p:nvPr/>
        </p:nvSpPr>
        <p:spPr>
          <a:xfrm>
            <a:off x="1162050" y="3927772"/>
            <a:ext cx="2914650" cy="717550"/>
          </a:xfrm>
          <a:prstGeom prst="wedgeRoundRectCallout">
            <a:avLst>
              <a:gd name="adj1" fmla="val 25790"/>
              <a:gd name="adj2" fmla="val -12953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reference to your dataset in Azure storage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B9FCB0D-4A25-4498-8AD8-84D70FAB91BC}"/>
              </a:ext>
            </a:extLst>
          </p:cNvPr>
          <p:cNvSpPr/>
          <p:nvPr/>
        </p:nvSpPr>
        <p:spPr>
          <a:xfrm>
            <a:off x="4235238" y="3956149"/>
            <a:ext cx="2914650" cy="717550"/>
          </a:xfrm>
          <a:prstGeom prst="wedgeRoundRectCallout">
            <a:avLst>
              <a:gd name="adj1" fmla="val 36465"/>
              <a:gd name="adj2" fmla="val -13838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Authenticated context</a:t>
            </a:r>
          </a:p>
        </p:txBody>
      </p:sp>
    </p:spTree>
    <p:extLst>
      <p:ext uri="{BB962C8B-B14F-4D97-AF65-F5344CB8AC3E}">
        <p14:creationId xmlns:p14="http://schemas.microsoft.com/office/powerpoint/2010/main" val="145326079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https://timw.info/5a306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Dataset &amp; Datastore</a:t>
            </a:r>
          </a:p>
        </p:txBody>
      </p:sp>
      <p:sp>
        <p:nvSpPr>
          <p:cNvPr id="2" name="AutoShape 2" descr="Diagram shows the Azure Storage Service which flows into a datastore, which flows into a dataset. The dataset flows into model training, which flows into data drift, which flows back to dataset.">
            <a:extLst>
              <a:ext uri="{FF2B5EF4-FFF2-40B4-BE49-F238E27FC236}">
                <a16:creationId xmlns:a16="http://schemas.microsoft.com/office/drawing/2014/main" id="{B8011314-2E9E-4BAC-9BE6-344325CEB0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366991-917D-48F9-B5D6-314DB1A9C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752" y="685837"/>
            <a:ext cx="6949695" cy="403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831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20" y="565041"/>
            <a:ext cx="5067759" cy="4578459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057648" y="352853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https://timw.info/d572e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Pipeline</a:t>
            </a:r>
          </a:p>
        </p:txBody>
      </p:sp>
      <p:pic>
        <p:nvPicPr>
          <p:cNvPr id="2050" name="Picture 2" descr="MLLifecycle">
            <a:extLst>
              <a:ext uri="{FF2B5EF4-FFF2-40B4-BE49-F238E27FC236}">
                <a16:creationId xmlns:a16="http://schemas.microsoft.com/office/drawing/2014/main" id="{53BFE0F5-8DA4-4D3E-99F6-FAF18AED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51" y="1015780"/>
            <a:ext cx="8796898" cy="332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5088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https://timw.info/cc6b1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HTTP Methods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13C2CD9-4CD5-4571-87DC-BFB130175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94" y="918939"/>
            <a:ext cx="8645011" cy="3558398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336263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https://timw.info/a850d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  <p:pic>
        <p:nvPicPr>
          <p:cNvPr id="6146" name="Picture 2" descr="How does REST API work?">
            <a:extLst>
              <a:ext uri="{FF2B5EF4-FFF2-40B4-BE49-F238E27FC236}">
                <a16:creationId xmlns:a16="http://schemas.microsoft.com/office/drawing/2014/main" id="{D530515A-4AAC-43BC-86B0-E10CC9039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838"/>
            <a:ext cx="9144000" cy="36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5AB2EA-8F7D-41BD-90F8-76928BE1BA90}"/>
              </a:ext>
            </a:extLst>
          </p:cNvPr>
          <p:cNvSpPr/>
          <p:nvPr/>
        </p:nvSpPr>
        <p:spPr>
          <a:xfrm>
            <a:off x="3070724" y="4317955"/>
            <a:ext cx="3005847" cy="6272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35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010059" y="4853656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https://timw.info/d7a91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0C9DAC-621B-43BB-AA3A-D723F88E8009}"/>
              </a:ext>
            </a:extLst>
          </p:cNvPr>
          <p:cNvGrpSpPr/>
          <p:nvPr/>
        </p:nvGrpSpPr>
        <p:grpSpPr>
          <a:xfrm>
            <a:off x="206452" y="1"/>
            <a:ext cx="8731096" cy="4662534"/>
            <a:chOff x="524519" y="569894"/>
            <a:chExt cx="8094962" cy="4154506"/>
          </a:xfrm>
        </p:grpSpPr>
        <p:pic>
          <p:nvPicPr>
            <p:cNvPr id="7170" name="Picture 2" descr="Image for post">
              <a:extLst>
                <a:ext uri="{FF2B5EF4-FFF2-40B4-BE49-F238E27FC236}">
                  <a16:creationId xmlns:a16="http://schemas.microsoft.com/office/drawing/2014/main" id="{56FA79FD-E688-4799-AABD-A39150806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53" y="569894"/>
              <a:ext cx="8079228" cy="4154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19EA1B-D80F-4551-B0AF-C0E202B6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519" y="569894"/>
              <a:ext cx="5378340" cy="630261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</p:spTree>
    <p:extLst>
      <p:ext uri="{BB962C8B-B14F-4D97-AF65-F5344CB8AC3E}">
        <p14:creationId xmlns:p14="http://schemas.microsoft.com/office/powerpoint/2010/main" val="1151194646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957CDB-7087-484A-997F-83116EA0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Automated 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DD797-50F3-4575-90DD-328B1B398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ML models in a much more efficient manner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34F1A-3389-4C98-A52A-0E25702784EF}"/>
              </a:ext>
            </a:extLst>
          </p:cNvPr>
          <p:cNvSpPr txBox="1"/>
          <p:nvPr/>
        </p:nvSpPr>
        <p:spPr>
          <a:xfrm>
            <a:off x="7010059" y="4745682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https://timw.info/aai3</a:t>
            </a:r>
          </a:p>
        </p:txBody>
      </p:sp>
      <p:pic>
        <p:nvPicPr>
          <p:cNvPr id="3074" name="Picture 2" descr="Automated Machine learning">
            <a:extLst>
              <a:ext uri="{FF2B5EF4-FFF2-40B4-BE49-F238E27FC236}">
                <a16:creationId xmlns:a16="http://schemas.microsoft.com/office/drawing/2014/main" id="{8741FF5D-1983-4C8B-A94C-EB8FA97F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2" y="1352550"/>
            <a:ext cx="673417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7281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957CDB-7087-484A-997F-83116EA0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</a:t>
            </a:r>
            <a:r>
              <a:rPr lang="en-US" dirty="0" err="1"/>
              <a:t>AutoML</a:t>
            </a:r>
            <a:r>
              <a:rPr lang="en-US" dirty="0"/>
              <a:t>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DD797-50F3-4575-90DD-328B1B398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34F1A-3389-4C98-A52A-0E25702784EF}"/>
              </a:ext>
            </a:extLst>
          </p:cNvPr>
          <p:cNvSpPr txBox="1"/>
          <p:nvPr/>
        </p:nvSpPr>
        <p:spPr>
          <a:xfrm>
            <a:off x="6920120" y="4717329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https://timw.info/26d20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C0ABBF-F63D-4769-9CF1-6A8F91CFF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197808"/>
            <a:ext cx="5395509" cy="316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530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957CDB-7087-484A-997F-83116EA0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</a:t>
            </a:r>
            <a:r>
              <a:rPr lang="en-US" dirty="0" err="1"/>
              <a:t>AutoML</a:t>
            </a:r>
            <a:r>
              <a:rPr lang="en-US" dirty="0"/>
              <a:t>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DD797-50F3-4575-90DD-328B1B398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34F1A-3389-4C98-A52A-0E25702784EF}"/>
              </a:ext>
            </a:extLst>
          </p:cNvPr>
          <p:cNvSpPr txBox="1"/>
          <p:nvPr/>
        </p:nvSpPr>
        <p:spPr>
          <a:xfrm>
            <a:off x="6920120" y="4717329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https://timw.info/26d20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F94B5-3215-4369-8366-FB52DFAEF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93" y="1222585"/>
            <a:ext cx="4368431" cy="34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343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42909846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377F-D1D3-45E8-90A6-E4AA52BC7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D31B5-D8CD-4FD4-92A4-E3BD94507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objects in images</a:t>
            </a:r>
          </a:p>
          <a:p>
            <a:r>
              <a:rPr lang="en-US" dirty="0"/>
              <a:t>Optical Character Recognition</a:t>
            </a:r>
          </a:p>
          <a:p>
            <a:r>
              <a:rPr lang="en-US" dirty="0"/>
              <a:t>Apply content tags to images</a:t>
            </a:r>
          </a:p>
          <a:p>
            <a:r>
              <a:rPr lang="en-US" dirty="0"/>
              <a:t>Detect faces in images</a:t>
            </a:r>
          </a:p>
        </p:txBody>
      </p:sp>
    </p:spTree>
    <p:extLst>
      <p:ext uri="{BB962C8B-B14F-4D97-AF65-F5344CB8AC3E}">
        <p14:creationId xmlns:p14="http://schemas.microsoft.com/office/powerpoint/2010/main" val="37101442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377F-D1D3-45E8-90A6-E4AA52BC7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Kits (SDKs)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D31B5-D8CD-4FD4-92A4-E3BD94507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Node</a:t>
            </a:r>
          </a:p>
          <a:p>
            <a:r>
              <a:rPr lang="en-US" dirty="0"/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1002340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AI-900 Strategy</a:t>
            </a:r>
          </a:p>
        </p:txBody>
      </p:sp>
    </p:spTree>
    <p:extLst>
      <p:ext uri="{BB962C8B-B14F-4D97-AF65-F5344CB8AC3E}">
        <p14:creationId xmlns:p14="http://schemas.microsoft.com/office/powerpoint/2010/main" val="7901843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7650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10056</TotalTime>
  <Words>1619</Words>
  <Application>Microsoft Office PowerPoint</Application>
  <PresentationFormat>On-screen Show (16:9)</PresentationFormat>
  <Paragraphs>417</Paragraphs>
  <Slides>129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5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AI-900: Microsoft Azure AI Fundamentals</vt:lpstr>
      <vt:lpstr>Tim Warner</vt:lpstr>
      <vt:lpstr>Session 1 of 2 Learning Goals</vt:lpstr>
      <vt:lpstr>Session 2 of 2 Learning Goals</vt:lpstr>
      <vt:lpstr>Session 2 of 2 Learning Goals</vt:lpstr>
      <vt:lpstr>Course Materials</vt:lpstr>
      <vt:lpstr>Course Recordings</vt:lpstr>
      <vt:lpstr>Course Recordings</vt:lpstr>
      <vt:lpstr> </vt:lpstr>
      <vt:lpstr>Expectations</vt:lpstr>
      <vt:lpstr>2020 Exam Update Information</vt:lpstr>
      <vt:lpstr>AI-900 Practice Questions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AI-900 Practice Question</vt:lpstr>
      <vt:lpstr>Thank you!</vt:lpstr>
      <vt:lpstr>Fundamental Terminology</vt:lpstr>
      <vt:lpstr>Artificial Intelligence (AI)</vt:lpstr>
      <vt:lpstr>Machine Learning (ML)</vt:lpstr>
      <vt:lpstr> </vt:lpstr>
      <vt:lpstr>Azure AI Technology Stack Overview</vt:lpstr>
      <vt:lpstr>Azure AI Stack</vt:lpstr>
      <vt:lpstr>Azure Cognitive Services</vt:lpstr>
      <vt:lpstr>Azure Cognitive Services</vt:lpstr>
      <vt:lpstr>Azure Cognitive Services</vt:lpstr>
      <vt:lpstr>Azure Cognitive Services</vt:lpstr>
      <vt:lpstr>Azure Cognitive Services</vt:lpstr>
      <vt:lpstr>Use Cases</vt:lpstr>
      <vt:lpstr>Image Classification</vt:lpstr>
      <vt:lpstr>Newsfeed Ingestion</vt:lpstr>
      <vt:lpstr>Internet of Things (IoT)</vt:lpstr>
      <vt:lpstr>Responsible AI</vt:lpstr>
      <vt:lpstr>Microsoft's Position on AI Use</vt:lpstr>
      <vt:lpstr>Responsible AI Principles</vt:lpstr>
      <vt:lpstr> </vt:lpstr>
      <vt:lpstr>Azure Machine Learning</vt:lpstr>
      <vt:lpstr>Machine Learning (ML)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Azure Automated ML</vt:lpstr>
      <vt:lpstr>Validating AutoML Models</vt:lpstr>
      <vt:lpstr>Validating AutoML Models</vt:lpstr>
      <vt:lpstr>Computer Vision</vt:lpstr>
      <vt:lpstr>Computer Vision Capabilities</vt:lpstr>
      <vt:lpstr>Software Development Kits (SDKs)</vt:lpstr>
      <vt:lpstr>Exam AI-900 Strategy</vt:lpstr>
      <vt:lpstr> </vt:lpstr>
      <vt:lpstr>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Tim's Online Testing Video (YouTube)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Azure Cognitive Services</vt:lpstr>
      <vt:lpstr>First Things First</vt:lpstr>
      <vt:lpstr>How To Know Cognitive Services</vt:lpstr>
      <vt:lpstr>How To Know Cognitive Services</vt:lpstr>
      <vt:lpstr>Computer Vision</vt:lpstr>
      <vt:lpstr>Face</vt:lpstr>
      <vt:lpstr>Video Indexer</vt:lpstr>
      <vt:lpstr>Content Moderator</vt:lpstr>
      <vt:lpstr>Speech</vt:lpstr>
      <vt:lpstr>Text Analytics</vt:lpstr>
      <vt:lpstr>Azure Cognitive Search</vt:lpstr>
      <vt:lpstr>Bing Web Search</vt:lpstr>
      <vt:lpstr>Azure Bot Service</vt:lpstr>
      <vt:lpstr>What is a Bot?</vt:lpstr>
      <vt:lpstr>Azure Bot Service</vt:lpstr>
      <vt:lpstr>Chatbot</vt:lpstr>
      <vt:lpstr>Conversational Bot</vt:lpstr>
      <vt:lpstr>Monitoring</vt:lpstr>
      <vt:lpstr>Azure Monitoring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271</cp:revision>
  <dcterms:created xsi:type="dcterms:W3CDTF">2015-09-28T19:52:00Z</dcterms:created>
  <dcterms:modified xsi:type="dcterms:W3CDTF">2020-09-30T15:53:36Z</dcterms:modified>
</cp:coreProperties>
</file>